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1" r:id="rId2"/>
    <p:sldId id="262" r:id="rId3"/>
    <p:sldId id="260" r:id="rId4"/>
    <p:sldId id="264" r:id="rId5"/>
    <p:sldId id="272" r:id="rId6"/>
    <p:sldId id="270" r:id="rId7"/>
    <p:sldId id="256" r:id="rId8"/>
    <p:sldId id="279" r:id="rId9"/>
    <p:sldId id="257" r:id="rId10"/>
    <p:sldId id="265" r:id="rId11"/>
    <p:sldId id="273" r:id="rId12"/>
    <p:sldId id="274" r:id="rId13"/>
    <p:sldId id="266" r:id="rId14"/>
    <p:sldId id="259" r:id="rId15"/>
    <p:sldId id="280" r:id="rId16"/>
    <p:sldId id="269" r:id="rId17"/>
    <p:sldId id="271" r:id="rId18"/>
    <p:sldId id="277" r:id="rId19"/>
    <p:sldId id="278" r:id="rId20"/>
    <p:sldId id="275" r:id="rId21"/>
    <p:sldId id="281" r:id="rId22"/>
    <p:sldId id="276" r:id="rId23"/>
    <p:sldId id="282" r:id="rId24"/>
    <p:sldId id="287" r:id="rId25"/>
    <p:sldId id="288" r:id="rId26"/>
    <p:sldId id="289" r:id="rId27"/>
    <p:sldId id="283" r:id="rId28"/>
    <p:sldId id="285" r:id="rId29"/>
    <p:sldId id="296" r:id="rId30"/>
    <p:sldId id="290" r:id="rId31"/>
    <p:sldId id="294" r:id="rId32"/>
    <p:sldId id="295" r:id="rId33"/>
    <p:sldId id="284" r:id="rId34"/>
    <p:sldId id="291" r:id="rId35"/>
    <p:sldId id="292" r:id="rId36"/>
    <p:sldId id="298" r:id="rId37"/>
    <p:sldId id="297" r:id="rId38"/>
    <p:sldId id="299" r:id="rId39"/>
    <p:sldId id="300" r:id="rId40"/>
    <p:sldId id="301" r:id="rId41"/>
    <p:sldId id="302" r:id="rId42"/>
    <p:sldId id="303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92" d="100"/>
          <a:sy n="92" d="100"/>
        </p:scale>
        <p:origin x="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3T19:00:15.442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0 0,'0'10354,"0"-10326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1B9B0-E19B-4DA6-B9CD-81960038433F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636CB-D60C-456B-BAFF-8110237EA6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8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顯示班次編號、停靠站、行駛時間、行駛日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38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01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40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450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顯示班次編號、停靠站、行駛時間、行駛日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57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19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85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顯示班次編號、停靠站、行駛時間、行駛日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636CB-D60C-456B-BAFF-8110237EA63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7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50EF3-8D05-4E4E-8F14-CAF1988C5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5CAF75-682D-474D-9B88-4ECF8078B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A80AFF-5168-4144-A66C-62ABAE31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213D3C-9F94-4F3A-A408-7CBD870F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D1ADB2-36A6-4DE3-B379-2F45799B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87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F32601-22A1-4916-B2E9-F855036BF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8267ED-E343-496D-B84B-3C714386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D7ACA4-0CBD-47E0-941D-882A066F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54453A-2907-4E27-88C4-640117438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B3F916-8229-4793-AEAF-05765C31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65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813E72F-E33E-46AE-BC9B-2DB36DB01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CCC654-2854-4BBC-A04D-92E255897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B29583-DD17-4B2F-95D3-B6C89B1C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B726EC-AB7F-4284-B569-120748E4A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743695-9C1A-4B8F-B805-3816C769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03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5D566-B570-4781-824A-400B746D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12F0A-1A9F-4D6C-8043-68543708C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AEAF5E-F9AF-4A50-9379-381D41A0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97C6FB-13B4-44DD-9FD8-5C34C349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63444-0078-4C0D-9A76-F7AB500A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82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61336-A3C4-4048-A377-C3CEC51DA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1AB44-933D-45A7-959D-519EDD9E5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7807E5-CB2C-4492-B8DF-DA7939CE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460B9F-014D-4982-9F2B-63043A10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83DB35-853B-43A5-AA5D-BBE62B10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22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44BC3-1BF4-4F08-835D-F52DC2FC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6C8829-ED0D-4A66-8F7A-5109A8927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2A72D2-EA3D-4A22-A58D-4648D761C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7765ED-1187-42C8-8F94-5FBD390D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A5E174-E9B7-4E99-BBC5-90301FA8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6B3C5C-F793-4335-86B2-09D5F9BC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82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26BAF-90A1-4079-A930-474DA3221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ACA3E2-3991-444E-804F-2DECD2CEF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1968E6-C592-44FC-BD58-605E4E8A9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AD4B89-6BAD-408A-9BC0-96D086DA6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809DF45-1374-4D04-A524-1CDC3A9FC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D01C3C2-13E2-4B4C-BECC-4912F0CFB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49F550-C552-4F49-B447-DA904583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3A0BC16-51A4-4A1E-8782-4865827B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15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B6414-92B8-4F1F-BABC-49D4BEFF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7DF44E-2FA3-47C5-868D-DAEDC50C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F5D28C7-AFC9-445A-830D-223079A5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123227-E75F-40F0-A938-CDC65456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79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6680579-3F37-4EA8-ABFE-6D4A6649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3D5B4B3-24D6-411E-9C27-6EDB80D3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07C8CF-A8D7-4F96-97BE-833B02A3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99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B9A4B-5598-416A-B142-802BA67C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32EEE-4BBE-47A1-942B-FF439C82D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6E21DA-A2BC-4CCD-9CD8-F8F4C0FA0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96D6F1-9AA7-4413-B04D-7F5FF244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7F3267-3EFF-43CF-A6E1-BF4504A3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1E9E13-C7AB-4B9B-BEF9-596593D01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9E328-996C-4730-AC0F-8E336EC6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BDAFC2E-2A84-4703-94BA-DB8DC849C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05A830-EC31-4A28-97FE-EC2C0D676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6B7836-93A3-4BA7-8624-FF81F850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ED0994-4090-4DC4-8440-D04E6D6B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D6092D-D2E7-42CC-93F0-1D5F9C48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2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0A6D72-1426-43AF-B3E9-FFE20F3D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D8AFB0-C8C4-4A58-B0F4-6048F8D0A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9973C6-7F64-4365-947B-51538AF5E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C696E-A027-44F7-9D52-E595DAE621E9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B736B9-557E-442E-808E-B14CFD799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DA5DC9-BCCA-4EBD-A30B-0746C0D8C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5A66B-0BA2-4CFF-884F-6E72530FB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09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dx.transportdata.tw/api/basic/v2/Rail/THSR/ODFare?&amp;$format=JSON" TargetMode="External"/><Relationship Id="rId2" Type="http://schemas.openxmlformats.org/officeDocument/2006/relationships/hyperlink" Target="https://tdx.transportdata.tw/api/basic/v2/Rail/THSR/GeneralTimetable?$format=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dx.transportdata.tw/api/basic/v2/Rail/THSR/AvailableSeatStatusList?$top=10&amp;$format=JSO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2DE2ED1-FC19-9479-B8A9-E2676AFAD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5400"/>
              <a:t>大數據分析與應用專題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C0191-ADD6-327C-32EB-9C5A5BFCE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7" r="668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6ACD28E-B5E1-591F-7F3B-02646125A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/>
              <a:t>組員</a:t>
            </a:r>
            <a:r>
              <a:rPr lang="en-US" altLang="zh-TW" sz="220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TW" sz="2200"/>
              <a:t>b10502129 </a:t>
            </a:r>
            <a:r>
              <a:rPr lang="zh-TW" altLang="en-US" sz="2200"/>
              <a:t>謝昀桂</a:t>
            </a:r>
            <a:endParaRPr lang="en-US" altLang="zh-TW" sz="22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TW" sz="2200" b="0" i="0">
                <a:effectLst/>
              </a:rPr>
              <a:t>B11002048 </a:t>
            </a:r>
            <a:r>
              <a:rPr lang="zh-TW" altLang="en-US" sz="2200" b="0" i="0">
                <a:effectLst/>
              </a:rPr>
              <a:t>林明毅 </a:t>
            </a:r>
            <a:endParaRPr lang="en-US" altLang="zh-TW" sz="2200" b="0" i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TW" sz="2200" b="0" i="0">
                <a:effectLst/>
              </a:rPr>
              <a:t>B11102042 </a:t>
            </a:r>
            <a:r>
              <a:rPr lang="zh-TW" altLang="en-US" sz="2200" b="0" i="0">
                <a:effectLst/>
              </a:rPr>
              <a:t>張宸維 </a:t>
            </a:r>
            <a:endParaRPr lang="en-US" altLang="zh-TW" sz="2200" b="0" i="0"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altLang="zh-TW" sz="2200" b="0" i="0">
                <a:effectLst/>
              </a:rPr>
              <a:t>B11002064 </a:t>
            </a:r>
            <a:r>
              <a:rPr lang="zh-TW" altLang="en-US" sz="2200" b="0" i="0">
                <a:effectLst/>
              </a:rPr>
              <a:t>郭嘉勛</a:t>
            </a:r>
            <a:endParaRPr lang="en-US" altLang="zh-TW" sz="2200"/>
          </a:p>
        </p:txBody>
      </p:sp>
    </p:spTree>
    <p:extLst>
      <p:ext uri="{BB962C8B-B14F-4D97-AF65-F5344CB8AC3E}">
        <p14:creationId xmlns:p14="http://schemas.microsoft.com/office/powerpoint/2010/main" val="90267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E9D5F89-33EB-CE39-1351-933D5FE8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取得票價資料</a:t>
            </a:r>
          </a:p>
        </p:txBody>
      </p:sp>
    </p:spTree>
    <p:extLst>
      <p:ext uri="{BB962C8B-B14F-4D97-AF65-F5344CB8AC3E}">
        <p14:creationId xmlns:p14="http://schemas.microsoft.com/office/powerpoint/2010/main" val="2785698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資料格式、型態及描述</a:t>
            </a:r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721B6C5D-EAAA-4066-B662-5BBAA987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2250081"/>
            <a:ext cx="5596128" cy="3875318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5E6798C0-A153-F022-2391-B15FFF75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2250081"/>
            <a:ext cx="5596128" cy="38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6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資料概覽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實際資料</a:t>
            </a:r>
            <a:r>
              <a:rPr lang="en-US" altLang="zh-TW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(json</a:t>
            </a:r>
            <a:r>
              <a:rPr lang="zh-TW" alt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檔</a:t>
            </a:r>
            <a:r>
              <a:rPr lang="en-US" altLang="zh-TW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7B5BB0D-0FBF-4022-DFB1-2842319CE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03" y="2139484"/>
            <a:ext cx="870219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8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776288-C2CA-3E57-8A57-5E3FA29B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>
                <a:solidFill>
                  <a:schemeClr val="bg1"/>
                </a:solidFill>
              </a:rPr>
              <a:t>資料處理</a:t>
            </a:r>
          </a:p>
        </p:txBody>
      </p:sp>
      <p:pic>
        <p:nvPicPr>
          <p:cNvPr id="4" name="圖片 3" descr="一張含有 文字, 白板, 筆跡, 室內 的圖片&#10;&#10;自動產生的描述">
            <a:extLst>
              <a:ext uri="{FF2B5EF4-FFF2-40B4-BE49-F238E27FC236}">
                <a16:creationId xmlns:a16="http://schemas.microsoft.com/office/drawing/2014/main" id="{2EC49AAE-F41B-868F-CBAE-A702BD3E17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9408" y="1021217"/>
            <a:ext cx="3922154" cy="5757444"/>
          </a:xfrm>
          <a:prstGeom prst="rect">
            <a:avLst/>
          </a:prstGeom>
        </p:spPr>
      </p:pic>
      <p:pic>
        <p:nvPicPr>
          <p:cNvPr id="8" name="圖片 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7B78C46-1EC3-754B-8966-ED7C4ABDB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07" y="1938862"/>
            <a:ext cx="6410325" cy="39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圖片 2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30400E34-16BC-F656-733D-62BE0B84B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20" y="1587089"/>
            <a:ext cx="8961948" cy="49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1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8" y="1252392"/>
            <a:ext cx="5090310" cy="519964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534" y="1252392"/>
            <a:ext cx="6843466" cy="39430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1" y="322580"/>
            <a:ext cx="12192000" cy="7448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335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000" dirty="0">
                <a:latin typeface="+mj-lt"/>
                <a:ea typeface="+mj-ea"/>
                <a:cs typeface="+mj-cs"/>
              </a:rPr>
              <a:t>結果輸出範例</a:t>
            </a:r>
            <a:endParaRPr lang="en-US" altLang="zh-TW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CB403A-2524-0744-5E7A-2CEC25C90416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顯示每段車程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zh-TW" altLang="en-US" sz="2000" dirty="0">
                <a:solidFill>
                  <a:schemeClr val="bg1"/>
                </a:solidFill>
              </a:rPr>
              <a:t>起訖站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  <a:r>
              <a:rPr lang="zh-TW" altLang="en-US" sz="2000" dirty="0">
                <a:solidFill>
                  <a:schemeClr val="bg1"/>
                </a:solidFill>
              </a:rPr>
              <a:t>，各種票卷、身分、車廂別的售價</a:t>
            </a:r>
          </a:p>
        </p:txBody>
      </p:sp>
      <p:pic>
        <p:nvPicPr>
          <p:cNvPr id="5" name="圖片 4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63C4F2E7-EFE2-664F-9D04-742A6F2BC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69" y="2952483"/>
            <a:ext cx="5098222" cy="2987299"/>
          </a:xfrm>
          <a:prstGeom prst="rect">
            <a:avLst/>
          </a:prstGeom>
        </p:spPr>
      </p:pic>
      <p:pic>
        <p:nvPicPr>
          <p:cNvPr id="8" name="圖片 7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69E88B0A-E551-A0B4-CAD2-0E347D3A6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9" y="2880088"/>
            <a:ext cx="5075360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6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E9D5F89-33EB-CE39-1351-933D5FE8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取得剩餘座位資料</a:t>
            </a:r>
          </a:p>
        </p:txBody>
      </p:sp>
    </p:spTree>
    <p:extLst>
      <p:ext uri="{BB962C8B-B14F-4D97-AF65-F5344CB8AC3E}">
        <p14:creationId xmlns:p14="http://schemas.microsoft.com/office/powerpoint/2010/main" val="404048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資料格式、型態及描述</a:t>
            </a:r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F371A1C-F4AA-984C-2190-B9FF4BB13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6062"/>
            <a:ext cx="6786292" cy="3803754"/>
          </a:xfrm>
          <a:prstGeom prst="rect">
            <a:avLst/>
          </a:prstGeom>
        </p:spPr>
      </p:pic>
      <p:pic>
        <p:nvPicPr>
          <p:cNvPr id="4" name="圖片 3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D1C91BA6-8623-E7AD-80CE-B980F3225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52" y="2396062"/>
            <a:ext cx="6973548" cy="3803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E66156C1-6860-361F-F831-5193DF0B98BC}"/>
                  </a:ext>
                </a:extLst>
              </p14:cNvPr>
              <p14:cNvContentPartPr/>
              <p14:nvPr/>
            </p14:nvContentPartPr>
            <p14:xfrm>
              <a:off x="5293157" y="2441757"/>
              <a:ext cx="360" cy="373788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E66156C1-6860-361F-F831-5193DF0B98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7037" y="2435637"/>
                <a:ext cx="12600" cy="37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014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實際資料</a:t>
            </a:r>
          </a:p>
        </p:txBody>
      </p:sp>
      <p:pic>
        <p:nvPicPr>
          <p:cNvPr id="5" name="圖片 4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76E177A2-3C31-49AB-D322-528AC5646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91" y="2139484"/>
            <a:ext cx="3594689" cy="4096512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5ADF9F25-0B3C-7D1F-15CD-B53FA612D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4476"/>
            <a:ext cx="5596128" cy="25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C69559-5D46-6A49-93FF-578E4C30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專題主題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75173D-0BEB-EB00-461E-31E761991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1" y="1900826"/>
            <a:ext cx="6396204" cy="662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zh-TW" altLang="en-US" sz="2000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高鐵如何規劃分配位子、班次、位子的等次來達到總旅程時間最小化、簡化旅程換位次數</a:t>
            </a:r>
            <a:endParaRPr lang="en-US" altLang="zh-TW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A501B0B-727E-ECC7-CFE7-20B069D25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114" y="3067050"/>
            <a:ext cx="7364724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66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圖片 6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59F4E850-8FD0-0CB9-AE9C-DDE891BA2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19" y="1597657"/>
            <a:ext cx="5656162" cy="50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3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23" y="89384"/>
            <a:ext cx="7144916" cy="2898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723" y="3125326"/>
            <a:ext cx="7129160" cy="36578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190774" y="0"/>
            <a:ext cx="1239015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式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29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000" dirty="0">
                <a:latin typeface="+mj-lt"/>
                <a:ea typeface="+mj-ea"/>
                <a:cs typeface="+mj-cs"/>
              </a:rPr>
              <a:t>結果輸出範例</a:t>
            </a:r>
            <a:endParaRPr lang="en-US" altLang="zh-TW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CB403A-2524-0744-5E7A-2CEC25C90416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顯示目標車站相關，可抵達的班次、剩餘座位狀態</a:t>
            </a:r>
          </a:p>
        </p:txBody>
      </p:sp>
      <p:pic>
        <p:nvPicPr>
          <p:cNvPr id="3" name="圖片 2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6E0456FA-10FC-47E7-D906-A688165D2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55" y="2084701"/>
            <a:ext cx="3292230" cy="4568148"/>
          </a:xfrm>
          <a:prstGeom prst="rect">
            <a:avLst/>
          </a:prstGeom>
        </p:spPr>
      </p:pic>
      <p:pic>
        <p:nvPicPr>
          <p:cNvPr id="7" name="圖片 6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0CCEA626-9F6B-DA90-9881-F6D84A497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15" y="2102357"/>
            <a:ext cx="3346552" cy="45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4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63" y="228340"/>
            <a:ext cx="8813712" cy="380333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831" y="4221480"/>
            <a:ext cx="4371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02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EC0281-98C4-4908-9FA8-D337CFE45784}"/>
              </a:ext>
            </a:extLst>
          </p:cNvPr>
          <p:cNvSpPr txBox="1"/>
          <p:nvPr/>
        </p:nvSpPr>
        <p:spPr>
          <a:xfrm>
            <a:off x="4688540" y="2572871"/>
            <a:ext cx="545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換位流程圖</a:t>
            </a:r>
          </a:p>
        </p:txBody>
      </p:sp>
    </p:spTree>
    <p:extLst>
      <p:ext uri="{BB962C8B-B14F-4D97-AF65-F5344CB8AC3E}">
        <p14:creationId xmlns:p14="http://schemas.microsoft.com/office/powerpoint/2010/main" val="376297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BAD42C-5C12-47E1-82B6-F1580C70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0"/>
            <a:ext cx="900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841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80A840-7A32-4714-BCE7-BD81FF86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0"/>
            <a:ext cx="9559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86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B012874-DAB6-48E4-9932-1584037A7326}"/>
              </a:ext>
            </a:extLst>
          </p:cNvPr>
          <p:cNvSpPr txBox="1"/>
          <p:nvPr/>
        </p:nvSpPr>
        <p:spPr>
          <a:xfrm>
            <a:off x="3675527" y="254675"/>
            <a:ext cx="568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最少次數換位 想法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84D7C8-88DF-46CA-8DD4-C30EE4BCFD0B}"/>
              </a:ext>
            </a:extLst>
          </p:cNvPr>
          <p:cNvSpPr txBox="1"/>
          <p:nvPr/>
        </p:nvSpPr>
        <p:spPr>
          <a:xfrm>
            <a:off x="510986" y="1317811"/>
            <a:ext cx="921571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判斷商務座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標準座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&amp;&amp;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起始站和終點站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判斷若沒位子要從標準座換商務座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商務座換標準座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stopsequence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算出起始站到終點站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第一次座就座到他最遠的位置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(ex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台中到新竹有位子 那台中到苗栗不可能沒位子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的判斷知道要換哪一個位子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再一次次座到最遠的地方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迴圈終止條件為到達要抵達的站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91FB1C-CB55-4B0E-8451-669AF041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57" y="2147899"/>
            <a:ext cx="4517861" cy="14209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CBBCC6-7400-41EE-9A31-7E59C227A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011" y="1207343"/>
            <a:ext cx="2152950" cy="8859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1A4DD3D-288B-460A-BA01-69F6BF1E7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55" y="2534767"/>
            <a:ext cx="6677957" cy="266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8C8092B-8554-40CD-A7AD-3B9CA1CAD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844" y="2911972"/>
            <a:ext cx="1209844" cy="2476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71FD37B-2D29-43F7-A5F5-35862FED9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10" y="1726299"/>
            <a:ext cx="5358594" cy="45433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2F2CA9B-5609-4FEE-82AC-8704FF046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339" y="3657494"/>
            <a:ext cx="522995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7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B012874-DAB6-48E4-9932-1584037A7326}"/>
              </a:ext>
            </a:extLst>
          </p:cNvPr>
          <p:cNvSpPr txBox="1"/>
          <p:nvPr/>
        </p:nvSpPr>
        <p:spPr>
          <a:xfrm>
            <a:off x="3675527" y="254675"/>
            <a:ext cx="568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最少次數換位 想法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E84D7C8-88DF-46CA-8DD4-C30EE4BCFD0B}"/>
              </a:ext>
            </a:extLst>
          </p:cNvPr>
          <p:cNvSpPr txBox="1"/>
          <p:nvPr/>
        </p:nvSpPr>
        <p:spPr>
          <a:xfrm>
            <a:off x="143434" y="1397674"/>
            <a:ext cx="921571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判斷商務座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標準座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&amp;&amp;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起始站和終點站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判斷若沒位子要從標準座換商務座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商務座換標準座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stopsequence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算出起始站到終點站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第一次座就座到他最遠的位置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(ex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台中到新竹有位子 那台中到苗栗不可能沒位子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的判斷知道要換哪一個位子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再一次次座到最遠的地方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迴圈終止條件為到達要抵達的站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9099128-31B4-4EC1-917A-FF7AFBD47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9" y="4941703"/>
            <a:ext cx="6887536" cy="12955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9BDBCB7-1395-4A52-B25C-41CD2613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38" y="2488944"/>
            <a:ext cx="4677428" cy="38200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7B8072-3B23-4ECF-90D2-EC79778DF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249" y="462933"/>
            <a:ext cx="248637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13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B012874-DAB6-48E4-9932-1584037A7326}"/>
              </a:ext>
            </a:extLst>
          </p:cNvPr>
          <p:cNvSpPr txBox="1"/>
          <p:nvPr/>
        </p:nvSpPr>
        <p:spPr>
          <a:xfrm>
            <a:off x="1315715" y="131691"/>
            <a:ext cx="9130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最少次數換位 成果 以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1514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車次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台中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南港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172C07-B268-46E5-B537-994F4627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08" y="1654310"/>
            <a:ext cx="2838846" cy="10383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4FFEB3-09D9-47DE-A48E-B7716938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69" y="3630524"/>
            <a:ext cx="2857899" cy="127652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CC3C16F-0D06-4254-A5C1-4C0B4FD22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766" y="1711906"/>
            <a:ext cx="2800741" cy="113363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56677EB-4FEC-40B6-A6E8-9FF65D2AE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548" y="3692699"/>
            <a:ext cx="2727148" cy="121435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B3D8F6-0A1A-4CAF-B04A-037D280E0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740" y="5308288"/>
            <a:ext cx="2610214" cy="128605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5A79C0-286A-40B5-8D7C-E6D3AEBE5A64}"/>
              </a:ext>
            </a:extLst>
          </p:cNvPr>
          <p:cNvSpPr txBox="1"/>
          <p:nvPr/>
        </p:nvSpPr>
        <p:spPr>
          <a:xfrm>
            <a:off x="1176408" y="97076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一開始坐標準座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不選擇換位只可坐到新竹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B98363-7E2B-420C-A587-4B45F515EE0B}"/>
              </a:ext>
            </a:extLst>
          </p:cNvPr>
          <p:cNvSpPr txBox="1"/>
          <p:nvPr/>
        </p:nvSpPr>
        <p:spPr>
          <a:xfrm>
            <a:off x="1060553" y="2894845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一開始坐標準座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沒位子換位至商務座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0B2717A-7785-4140-AD1E-A1A49332D54F}"/>
              </a:ext>
            </a:extLst>
          </p:cNvPr>
          <p:cNvSpPr txBox="1"/>
          <p:nvPr/>
        </p:nvSpPr>
        <p:spPr>
          <a:xfrm>
            <a:off x="7648766" y="289484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一開始坐商務座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不選擇換位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250BD4-C0A7-4914-B0B0-C0717CDCB620}"/>
              </a:ext>
            </a:extLst>
          </p:cNvPr>
          <p:cNvSpPr txBox="1"/>
          <p:nvPr/>
        </p:nvSpPr>
        <p:spPr>
          <a:xfrm>
            <a:off x="7648766" y="873868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一開始坐標準座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沒位子換位至商務座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3FBC8DD-8238-4F1C-8D47-D1B5A4D2552B}"/>
              </a:ext>
            </a:extLst>
          </p:cNvPr>
          <p:cNvSpPr txBox="1"/>
          <p:nvPr/>
        </p:nvSpPr>
        <p:spPr>
          <a:xfrm>
            <a:off x="4747829" y="419472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不從起點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一開始坐標準座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沒位子換位至商務座</a:t>
            </a:r>
          </a:p>
        </p:txBody>
      </p:sp>
    </p:spTree>
    <p:extLst>
      <p:ext uri="{BB962C8B-B14F-4D97-AF65-F5344CB8AC3E}">
        <p14:creationId xmlns:p14="http://schemas.microsoft.com/office/powerpoint/2010/main" val="338954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7B053F-4AA6-E03B-5A97-0CAD9B09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FFFFFF"/>
                </a:solidFill>
              </a:rPr>
              <a:t>專題所需資料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7F9504-2B0B-CB29-D7FD-DB4DB7FFF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8050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1700" dirty="0"/>
              <a:t>車次資訊 </a:t>
            </a:r>
            <a:r>
              <a:rPr lang="en-US" altLang="zh-TW" sz="1700" dirty="0"/>
              <a:t>:</a:t>
            </a:r>
            <a:r>
              <a:rPr lang="zh-TW" altLang="en-US" sz="1700" dirty="0"/>
              <a:t> 停靠站、出發及抵達時間、行駛日</a:t>
            </a:r>
            <a:r>
              <a:rPr lang="en-US" altLang="zh-TW" sz="1700" dirty="0"/>
              <a:t>(</a:t>
            </a:r>
            <a:r>
              <a:rPr lang="zh-TW" altLang="en-US" sz="1700" dirty="0"/>
              <a:t>星期幾</a:t>
            </a:r>
            <a:r>
              <a:rPr lang="en-US" altLang="zh-TW" sz="1700" dirty="0"/>
              <a:t>)</a:t>
            </a:r>
            <a:r>
              <a:rPr lang="zh-TW" altLang="en-US" sz="1700" dirty="0"/>
              <a:t>。</a:t>
            </a:r>
            <a:endParaRPr lang="en-US" altLang="zh-TW" sz="17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1700" dirty="0"/>
              <a:t>起訖站的各個票卷、身分別、車廂別票價。</a:t>
            </a:r>
            <a:endParaRPr lang="en-US" altLang="zh-TW" sz="17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1700" dirty="0"/>
              <a:t>目標車次標準席、商務席剩餘座位。</a:t>
            </a:r>
            <a:endParaRPr lang="en-US" altLang="zh-TW" sz="1700" dirty="0"/>
          </a:p>
          <a:p>
            <a:pPr marL="0" indent="0">
              <a:buNone/>
            </a:pPr>
            <a:r>
              <a:rPr lang="zh-TW" altLang="en-US" sz="1700" b="1" dirty="0"/>
              <a:t>相關資料來源</a:t>
            </a:r>
            <a:r>
              <a:rPr lang="en-US" altLang="zh-TW" sz="1700" b="1" dirty="0"/>
              <a:t>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取得所有車次的定期時刻表資料  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zh-TW" sz="1700" dirty="0"/>
              <a:t>URL </a:t>
            </a:r>
            <a:r>
              <a:rPr lang="zh-TW" altLang="en-US" sz="1700" dirty="0"/>
              <a:t> </a:t>
            </a:r>
            <a:r>
              <a:rPr lang="en-US" altLang="zh-TW" sz="1700" dirty="0"/>
              <a:t>:</a:t>
            </a:r>
            <a:r>
              <a:rPr lang="zh-TW" altLang="en-US" sz="1700" dirty="0"/>
              <a:t> </a:t>
            </a:r>
            <a:r>
              <a:rPr lang="en-US" altLang="zh-TW" sz="1700" b="0" dirty="0">
                <a:effectLst/>
                <a:hlinkClick r:id="rId2"/>
              </a:rPr>
              <a:t>https://tdx.transportdata.tw/api/basic/v2/Rail/THSR/GeneralTimetable?%24format=JSON</a:t>
            </a:r>
            <a:endParaRPr lang="en-US" altLang="zh-TW" sz="1700" b="0" dirty="0">
              <a:effectLst/>
            </a:endParaRPr>
          </a:p>
          <a:p>
            <a:pPr marL="0" indent="0">
              <a:buNone/>
            </a:pPr>
            <a:r>
              <a:rPr lang="zh-TW" altLang="en-US" sz="1700" dirty="0">
                <a:ea typeface="標楷體" panose="03000509000000000000" pitchFamily="65" charset="-120"/>
              </a:rPr>
              <a:t>取得票價資料</a:t>
            </a:r>
            <a:endParaRPr lang="en-US" altLang="zh-TW" sz="1700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1700" dirty="0">
                <a:ea typeface="標楷體" panose="03000509000000000000" pitchFamily="65" charset="-120"/>
                <a:cs typeface="Times New Roman" panose="02020603050405020304" pitchFamily="18" charset="0"/>
              </a:rPr>
              <a:t>URL</a:t>
            </a:r>
            <a:r>
              <a:rPr lang="zh-TW" altLang="en-US" sz="1700" dirty="0"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700" dirty="0"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700" dirty="0"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700" b="0" i="0" dirty="0">
                <a:effectLst/>
                <a:hlinkClick r:id="rId3" tooltip="https://tdx.transportdata.tw/api/basic/v2/Rail/THSR/ODFare?&amp;%24format=JSON"/>
              </a:rPr>
              <a:t>https://tdx.transportdata.tw/api/basic/v2/Rail/THSR/ODFare?&amp;%24format=JSON</a:t>
            </a:r>
            <a:r>
              <a:rPr lang="en-US" altLang="zh-TW" sz="1700" b="0" i="0" dirty="0">
                <a:effectLst/>
              </a:rPr>
              <a:t> </a:t>
            </a:r>
          </a:p>
          <a:p>
            <a:pPr marL="0" indent="0">
              <a:buNone/>
            </a:pP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取得剩餘座位資料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zh-TW" sz="1700" dirty="0"/>
              <a:t>URL</a:t>
            </a:r>
            <a:r>
              <a:rPr lang="zh-TW" altLang="en-US" sz="1700" dirty="0">
                <a:solidFill>
                  <a:srgbClr val="CCCCCC"/>
                </a:solidFill>
              </a:rPr>
              <a:t> </a:t>
            </a:r>
            <a:r>
              <a:rPr lang="en-US" altLang="zh-TW" sz="1700" dirty="0"/>
              <a:t>:</a:t>
            </a:r>
            <a:r>
              <a:rPr lang="zh-TW" altLang="en-US" sz="1700" dirty="0"/>
              <a:t> </a:t>
            </a:r>
            <a:r>
              <a:rPr lang="en-US" altLang="zh-TW" sz="1700" b="0" dirty="0">
                <a:effectLst/>
                <a:hlinkClick r:id="rId4"/>
              </a:rPr>
              <a:t>https://tdx.transportdata.tw/api/basic/v2/Rail/THSR/AvailableSeatStatusList?%24top=10&amp;%24format=JSON</a:t>
            </a:r>
            <a:endParaRPr lang="en-US" altLang="zh-TW" sz="1700" b="0" dirty="0">
              <a:effectLst/>
            </a:endParaRPr>
          </a:p>
          <a:p>
            <a:pPr marL="0" indent="0">
              <a:spcAft>
                <a:spcPts val="600"/>
              </a:spcAft>
              <a:buNone/>
            </a:pPr>
            <a:endParaRPr lang="en-US" altLang="zh-TW" sz="1700" b="0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1700" dirty="0"/>
          </a:p>
          <a:p>
            <a:pPr marL="0" indent="0">
              <a:buNone/>
            </a:pPr>
            <a:endParaRPr lang="zh-TW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01782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EC0281-98C4-4908-9FA8-D337CFE45784}"/>
              </a:ext>
            </a:extLst>
          </p:cNvPr>
          <p:cNvSpPr txBox="1"/>
          <p:nvPr/>
        </p:nvSpPr>
        <p:spPr>
          <a:xfrm>
            <a:off x="4688540" y="2572871"/>
            <a:ext cx="545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換班次流程圖</a:t>
            </a:r>
          </a:p>
        </p:txBody>
      </p:sp>
    </p:spTree>
    <p:extLst>
      <p:ext uri="{BB962C8B-B14F-4D97-AF65-F5344CB8AC3E}">
        <p14:creationId xmlns:p14="http://schemas.microsoft.com/office/powerpoint/2010/main" val="29172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462854-5DCC-4E8E-A51E-7DD0E7CB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08" y="0"/>
            <a:ext cx="7379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29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0789E2-B0D8-426E-9F6A-4BDACA80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110" y="0"/>
            <a:ext cx="7225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9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5DE90E-1C98-4010-8E75-64D7C17D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097" y="1684265"/>
            <a:ext cx="7193561" cy="3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FD20B68-C3D6-4F04-B781-2982D3C53285}"/>
              </a:ext>
            </a:extLst>
          </p:cNvPr>
          <p:cNvSpPr txBox="1"/>
          <p:nvPr/>
        </p:nvSpPr>
        <p:spPr>
          <a:xfrm>
            <a:off x="1933832" y="296562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換班次目前進度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739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EC0281-98C4-4908-9FA8-D337CFE45784}"/>
              </a:ext>
            </a:extLst>
          </p:cNvPr>
          <p:cNvSpPr txBox="1"/>
          <p:nvPr/>
        </p:nvSpPr>
        <p:spPr>
          <a:xfrm>
            <a:off x="3693457" y="2617695"/>
            <a:ext cx="545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買票優惠判斷流程圖</a:t>
            </a:r>
          </a:p>
        </p:txBody>
      </p:sp>
    </p:spTree>
    <p:extLst>
      <p:ext uri="{BB962C8B-B14F-4D97-AF65-F5344CB8AC3E}">
        <p14:creationId xmlns:p14="http://schemas.microsoft.com/office/powerpoint/2010/main" val="1357687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87217A-D6E1-4BF1-A5E8-BC502FE6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0"/>
            <a:ext cx="273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8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9A6EBD-57A6-4A9C-8EBA-7F79DC0A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6" y="1101544"/>
            <a:ext cx="8139953" cy="36588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D33E65-6B56-4E65-9302-9CA7BAC39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027" y="3429000"/>
            <a:ext cx="7736541" cy="18440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10A7E1-9DEF-4981-8CF8-E40826DE1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13" y="5756456"/>
            <a:ext cx="10736173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1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1021A1B-B02C-4924-83DC-D12397AC28ED}"/>
              </a:ext>
            </a:extLst>
          </p:cNvPr>
          <p:cNvSpPr txBox="1"/>
          <p:nvPr/>
        </p:nvSpPr>
        <p:spPr>
          <a:xfrm>
            <a:off x="4401671" y="46616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買票優惠成果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F4BFA0-D349-4327-A595-C2A001CC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396" y="1447445"/>
            <a:ext cx="4553585" cy="10764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10ED9D2-B1A4-4816-A00A-8E599A275BE5}"/>
              </a:ext>
            </a:extLst>
          </p:cNvPr>
          <p:cNvSpPr txBox="1"/>
          <p:nvPr/>
        </p:nvSpPr>
        <p:spPr>
          <a:xfrm>
            <a:off x="554205" y="1631739"/>
            <a:ext cx="532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透過輸入的資訊慢慢把每種票種對應的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寫入陣列 最後透過比較算出最省錢的方法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6EC713-5A41-4A1B-8CAF-221EE1D2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53" y="2730264"/>
            <a:ext cx="4982270" cy="2572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181C9F-2158-459A-AA1D-AD50F553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64" y="3259979"/>
            <a:ext cx="4991797" cy="13241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19DC4B-A6CC-44BF-8B6D-11C45CED1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020" y="5087966"/>
            <a:ext cx="5020376" cy="13622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69C073F-2AA1-4827-9942-4E887AD41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714" y="3938401"/>
            <a:ext cx="437258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8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E0B345B-63DD-4575-A9F0-1C72C2766974}"/>
              </a:ext>
            </a:extLst>
          </p:cNvPr>
          <p:cNvSpPr txBox="1"/>
          <p:nvPr/>
        </p:nvSpPr>
        <p:spPr>
          <a:xfrm>
            <a:off x="2550459" y="3075057"/>
            <a:ext cx="7091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整合</a:t>
            </a:r>
          </a:p>
        </p:txBody>
      </p:sp>
    </p:spTree>
    <p:extLst>
      <p:ext uri="{BB962C8B-B14F-4D97-AF65-F5344CB8AC3E}">
        <p14:creationId xmlns:p14="http://schemas.microsoft.com/office/powerpoint/2010/main" val="74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ACF994E-F9BF-4B5B-9816-98A85D561F3D}"/>
              </a:ext>
            </a:extLst>
          </p:cNvPr>
          <p:cNvSpPr txBox="1"/>
          <p:nvPr/>
        </p:nvSpPr>
        <p:spPr>
          <a:xfrm>
            <a:off x="1021977" y="1210398"/>
            <a:ext cx="839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輸入要從哪裡做到哪裡後不管有沒有轉乘算出他的票價資訊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輸入時間後列出下面可以搭乘的當天列車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比照台鐵的火車時刻表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3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E9D5F89-33EB-CE39-1351-933D5FE8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取得各車次資料</a:t>
            </a:r>
          </a:p>
        </p:txBody>
      </p:sp>
    </p:spTree>
    <p:extLst>
      <p:ext uri="{BB962C8B-B14F-4D97-AF65-F5344CB8AC3E}">
        <p14:creationId xmlns:p14="http://schemas.microsoft.com/office/powerpoint/2010/main" val="51115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3D7455B-0242-434A-B6D7-566374BD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930"/>
            <a:ext cx="12192000" cy="63977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053" y="2953356"/>
            <a:ext cx="3045143" cy="23408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073" y="284434"/>
            <a:ext cx="2679123" cy="23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9390E0-FF58-4960-A96B-29CB5AF99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11"/>
            <a:ext cx="12192000" cy="622317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025" y="2989284"/>
            <a:ext cx="2870315" cy="253544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058" y="159470"/>
            <a:ext cx="2844251" cy="26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AF1A83-9C83-4345-B443-81423D70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38" y="134470"/>
            <a:ext cx="7835561" cy="30890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8A09277-E0F9-4A72-91BD-C4F5F24F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38" y="3294869"/>
            <a:ext cx="7485938" cy="347448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451" y="471228"/>
            <a:ext cx="2480917" cy="26023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450" y="3696565"/>
            <a:ext cx="2435391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9469E81-F0DF-D8CD-8FD4-136ACA399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06" y="2139484"/>
            <a:ext cx="3041660" cy="4096512"/>
          </a:xfrm>
          <a:prstGeom prst="rect">
            <a:avLst/>
          </a:prstGeom>
        </p:spPr>
      </p:pic>
      <p:pic>
        <p:nvPicPr>
          <p:cNvPr id="6" name="圖片 5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2EBBD8E8-A19D-F408-6695-2BDF6F675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06" y="2139484"/>
            <a:ext cx="3205520" cy="40965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4DBCEA1-4327-6D17-BDD0-777AB7CA0EB7}"/>
              </a:ext>
            </a:extLst>
          </p:cNvPr>
          <p:cNvSpPr txBox="1"/>
          <p:nvPr/>
        </p:nvSpPr>
        <p:spPr>
          <a:xfrm>
            <a:off x="2615738" y="1266793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資料格式、型態及描述</a:t>
            </a:r>
          </a:p>
        </p:txBody>
      </p:sp>
    </p:spTree>
    <p:extLst>
      <p:ext uri="{BB962C8B-B14F-4D97-AF65-F5344CB8AC3E}">
        <p14:creationId xmlns:p14="http://schemas.microsoft.com/office/powerpoint/2010/main" val="397102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537CC4-1864-1A02-FF68-F59398D6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4000" dirty="0"/>
              <a:t>資料概覽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8419BBF-5B94-F92C-84F1-93FA181A6200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實際資料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>
                <a:solidFill>
                  <a:schemeClr val="bg1"/>
                </a:solidFill>
              </a:rPr>
              <a:t>json</a:t>
            </a:r>
            <a:r>
              <a:rPr lang="zh-TW" altLang="en-US" sz="2000" dirty="0">
                <a:solidFill>
                  <a:schemeClr val="bg1"/>
                </a:solidFill>
              </a:rPr>
              <a:t>檔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  <a:endParaRPr lang="en-US" altLang="zh-TW" sz="2000">
              <a:solidFill>
                <a:schemeClr val="bg1"/>
              </a:solidFill>
            </a:endParaRPr>
          </a:p>
        </p:txBody>
      </p:sp>
      <p:pic>
        <p:nvPicPr>
          <p:cNvPr id="15" name="圖片 14" descr="一張含有 文字, 螢幕擷取畫面, 字型, 功能表 的圖片&#10;&#10;自動產生的描述">
            <a:extLst>
              <a:ext uri="{FF2B5EF4-FFF2-40B4-BE49-F238E27FC236}">
                <a16:creationId xmlns:a16="http://schemas.microsoft.com/office/drawing/2014/main" id="{271ECFB2-0634-ABCB-8C62-65D518BA3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0" y="2257076"/>
            <a:ext cx="5596128" cy="3861328"/>
          </a:xfrm>
          <a:prstGeom prst="rect">
            <a:avLst/>
          </a:prstGeom>
        </p:spPr>
      </p:pic>
      <p:pic>
        <p:nvPicPr>
          <p:cNvPr id="17" name="圖片 16" descr="一張含有 文字, 螢幕擷取畫面, 字型, 功能表 的圖片&#10;&#10;自動產生的描述">
            <a:extLst>
              <a:ext uri="{FF2B5EF4-FFF2-40B4-BE49-F238E27FC236}">
                <a16:creationId xmlns:a16="http://schemas.microsoft.com/office/drawing/2014/main" id="{BD88C281-05FC-7BC0-013C-9854BA1E1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0" y="2257076"/>
            <a:ext cx="5458840" cy="386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490537" y="613548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3E3EB32F-EAC3-28F1-BA6F-6C2ADFBB3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r="1641" b="1631"/>
          <a:stretch/>
        </p:blipFill>
        <p:spPr>
          <a:xfrm>
            <a:off x="2892829" y="1506450"/>
            <a:ext cx="6477244" cy="52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" y="1522962"/>
            <a:ext cx="4726382" cy="35495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83128" y="2"/>
            <a:ext cx="12108872" cy="71489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程式碼</a:t>
            </a:r>
            <a:endParaRPr lang="en-US" altLang="zh-TW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262" y="1505855"/>
            <a:ext cx="7085617" cy="35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8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2FADDE-BB85-4480-B362-5454C59A9D45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000" dirty="0">
                <a:latin typeface="+mj-lt"/>
                <a:ea typeface="+mj-ea"/>
                <a:cs typeface="+mj-cs"/>
              </a:rPr>
              <a:t>結果輸出範例</a:t>
            </a:r>
            <a:endParaRPr lang="en-US" altLang="zh-TW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CB403A-2524-0744-5E7A-2CEC25C90416}"/>
              </a:ext>
            </a:extLst>
          </p:cNvPr>
          <p:cNvSpPr txBox="1"/>
          <p:nvPr/>
        </p:nvSpPr>
        <p:spPr>
          <a:xfrm>
            <a:off x="2615738" y="126380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000" dirty="0">
                <a:solidFill>
                  <a:schemeClr val="bg1"/>
                </a:solidFill>
              </a:rPr>
              <a:t>顯示班次編號、停靠站、行駛時間、行駛日</a:t>
            </a:r>
          </a:p>
        </p:txBody>
      </p:sp>
      <p:pic>
        <p:nvPicPr>
          <p:cNvPr id="12" name="圖片 11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DA2C491C-5E28-73EC-1D63-2C1AD662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66" y="2139484"/>
            <a:ext cx="5438740" cy="4096512"/>
          </a:xfrm>
          <a:prstGeom prst="rect">
            <a:avLst/>
          </a:prstGeom>
        </p:spPr>
      </p:pic>
      <p:pic>
        <p:nvPicPr>
          <p:cNvPr id="14" name="圖片 1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C097E27F-F89E-0C11-038E-FB88FE547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3388931"/>
            <a:ext cx="5596128" cy="15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1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677</Words>
  <Application>Microsoft Office PowerPoint</Application>
  <PresentationFormat>寬螢幕</PresentationFormat>
  <Paragraphs>102</Paragraphs>
  <Slides>42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Aptos</vt:lpstr>
      <vt:lpstr>Avenir Next LT Pro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大數據分析與應用專題</vt:lpstr>
      <vt:lpstr>專題主題</vt:lpstr>
      <vt:lpstr>專題所需資料</vt:lpstr>
      <vt:lpstr>取得各車次資料</vt:lpstr>
      <vt:lpstr>資料概覽</vt:lpstr>
      <vt:lpstr>資料概覽</vt:lpstr>
      <vt:lpstr>PowerPoint 簡報</vt:lpstr>
      <vt:lpstr>PowerPoint 簡報</vt:lpstr>
      <vt:lpstr>PowerPoint 簡報</vt:lpstr>
      <vt:lpstr>取得票價資料</vt:lpstr>
      <vt:lpstr>資料概覽</vt:lpstr>
      <vt:lpstr>資料概覽</vt:lpstr>
      <vt:lpstr>資料處理</vt:lpstr>
      <vt:lpstr>PowerPoint 簡報</vt:lpstr>
      <vt:lpstr>PowerPoint 簡報</vt:lpstr>
      <vt:lpstr>PowerPoint 簡報</vt:lpstr>
      <vt:lpstr>取得剩餘座位資料</vt:lpstr>
      <vt:lpstr>資料概覽</vt:lpstr>
      <vt:lpstr>資料概覽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NBUser</dc:creator>
  <cp:lastModifiedBy>昀桂 謝</cp:lastModifiedBy>
  <cp:revision>24</cp:revision>
  <dcterms:created xsi:type="dcterms:W3CDTF">2024-03-09T09:13:45Z</dcterms:created>
  <dcterms:modified xsi:type="dcterms:W3CDTF">2024-04-17T06:14:40Z</dcterms:modified>
</cp:coreProperties>
</file>